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C3EC-5C5E-74CF-A8EF-E3A5004181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1D66B-6B27-4A90-BCDD-62FF19D4A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18107-0EED-0F74-93E9-3DEECCAA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4A6D1-4D14-2677-9A80-B0FBFD05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FE500-BA48-CCDF-B90A-A4875DB7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18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DBC29-A9ED-0999-ABD8-9BD9D206B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1350F-8971-1FEF-CD18-63D7D3CE6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7D6CC-4EF6-F941-E8E2-F79D153B5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F839E-E9D7-E812-B1CE-4F02FA72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EA578-AFD6-891A-C874-231D504F4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91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61B48A-D03C-8ACD-1C9F-428BF041F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3AB01-C5BB-66BD-8454-770A3FF86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BA60E-0745-F27F-F979-DDEBD4E8F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1AE19-E856-6E98-EA2C-223C1A93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1EE46-4C7B-52C1-22E0-CC4B7795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06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B80E-C136-FB9F-6F38-6CB34C28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8E4B2-C1FA-9824-F892-84EB56C7F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BEFA-8E73-829A-2473-FACD2545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7ED1D-B60B-5EBF-1407-1801DA3F8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CBB52-5B23-8EB7-EBEB-AACD173C0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2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770-50CB-7444-27E5-F8DAB2380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1B6D9-28C9-9AF1-F522-B6593E8AB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B920-B3FB-CD2A-962D-E2046114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41E66-6DCA-E2AE-D75B-4858E63FA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7597D-6D4B-5A0C-0A9A-C9E823484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21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5BACC-ABF5-DF11-A2E2-8D870D4D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6DF98-4015-082C-B914-928CE0AFE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D0CA2-6B88-E9EB-185F-1C19EA07F9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756468-3D65-B209-C458-B17A22976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F1889-0501-F390-791B-4AB638286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C650-4CFD-301E-A892-26A20CD7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06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99A2-9E99-9E83-D068-7C349D6F6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CFB8B-7E6A-CDC4-D09A-336633C0E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0D0AB-404B-14BC-E180-8A9ACEFD30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D61ABD-7A45-E2BA-9DF6-4EAE5DE3C7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7973B4-14C0-C986-885D-E9C0E6615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75E0B-8B1C-D158-1EE1-B411B199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CFDBF6-E5FE-01F7-E058-2F8B9391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7FD88A-3E4B-00B0-CD38-B83D5430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7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1341-975D-E67A-295B-DD9B68C9A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41EF8C-1669-59E5-E12B-2D5F71B7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03F3D-2FE6-B7B5-C99A-2291080B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967AE-CE70-251A-5FBC-44DAF8CC2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46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FE3E62-486A-0875-CCEE-32BA7616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8EE559-FD5B-5B1B-6DE2-72C6DA045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C0779-EEA0-0387-4DD8-F43C718BA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F4A74-C671-DB3B-4573-1E463D86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D38F5-80F7-3334-D2E7-D736C5A2E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0819-6A5D-DF6A-4AFC-6AFCD4DD7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82D19E-35D7-822F-BD8E-5608FB044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66E25-8AE8-601C-B717-778C94F2A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6798D-2839-18EE-2908-29E33BA0D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1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8AAF5-3AED-6D20-A1EF-8A4D19552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5A09C9-E330-6735-3B6A-CEE3F1954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F10D-DBE5-123C-97E5-F98149B769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3AF7C-19E1-6C55-47DF-920984C1D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3C18D-2CA1-2952-A86E-CDEA22E68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4D884-0C2F-277A-77C2-47FDB02A5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26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20973-27AE-D6D9-0905-B8DF7DCE3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A1613-2A47-CE5F-7DA8-AD3207608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61E13-BDDA-60A8-2DF7-8880CF159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E21C67-F94D-4AE4-92CD-358A5CF6275B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C4DA1-0AEE-4941-D51E-6C559BB86F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18A51-F302-D44C-D0E4-7CD580B9D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379319-C4AC-40CE-865F-3E68D0503FF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466F30-9FC4-B3A2-C61B-2930EC7578A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33087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4045353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tutorials.net/lesson/structural-design-pattern/" TargetMode="External"/><Relationship Id="rId2" Type="http://schemas.openxmlformats.org/officeDocument/2006/relationships/hyperlink" Target="https://dotnettutorials.net/lesson/creational-design-patter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tnettutorials.net/lesson/behavioral-design-pattern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tutorials.net/lesson/factory-design-pattern-csharp/" TargetMode="External"/><Relationship Id="rId2" Type="http://schemas.openxmlformats.org/officeDocument/2006/relationships/hyperlink" Target="https://dotnettutorials.net/lesson/singleton-design-patter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tnettutorials.net/lesson/abstract-factory-design-pattern-csharp/" TargetMode="External"/><Relationship Id="rId5" Type="http://schemas.openxmlformats.org/officeDocument/2006/relationships/hyperlink" Target="https://dotnettutorials.net/lesson/prototype-design-pattern/" TargetMode="External"/><Relationship Id="rId4" Type="http://schemas.openxmlformats.org/officeDocument/2006/relationships/hyperlink" Target="https://dotnettutorials.net/lesson/builder-design-pattern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E5318-ECEC-94A7-D62D-3482136E9D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26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3F5C-A95E-11C3-CD5F-E898C3BC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Real-Time Example to Understand Factory Design Pattern</a:t>
            </a:r>
            <a:br>
              <a:rPr lang="en-US" b="1" i="0" dirty="0">
                <a:solidFill>
                  <a:srgbClr val="3A3A3A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91E226-7FA8-2985-D6F7-108A4514E0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937" y="2105819"/>
            <a:ext cx="7858125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88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EEB9-3341-C7EB-32C9-380E1B42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Prototype Design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F1557-779E-B7AF-D82A-AA9099142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Prototype Design Pattern specifies the kind of objects to create using a prototypical instance and creates new objects by copying this prototype</a:t>
            </a:r>
          </a:p>
          <a:p>
            <a:endParaRPr lang="en-US" b="1" dirty="0">
              <a:solidFill>
                <a:srgbClr val="3A3A3A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That means it clones the existing object with its data into a new object. If we make any changes to the cloned object (i.e., new object), it does not affect the original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74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0D737-F298-2661-2C47-359242B31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Problem statement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310EE8-2106-E660-927F-EE4469CDB5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802" y="1675227"/>
            <a:ext cx="993039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37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E060E3-B2F3-D74E-816C-EBF68C7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Prototype 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5CA89E-AFB3-2E27-4179-ED6D669FE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4706" y="1675227"/>
            <a:ext cx="632258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65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63A64-B5CF-DAEC-3B2A-245ED345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prototype?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7004-DAC5-2052-F870-50685B227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when we want to create a Duplicate or Cloned Object from an Existing object to enhance the application’s performance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when creating an object is time-consuming, costly, and complex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Object Pooling: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Real-time systems often use object pools (pre-instantiated objects ready to be reused) to manage resources efficiently, especially in high-load scenarios. The Prototype pattern can facilitate the management of such pools, allowing for the resetting and reusing of objects by cloning a clean prototype instead of recreating objects from scratch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612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7DECCB-6E37-E857-7C21-5D3B5EDB3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98152"/>
            <a:ext cx="10905066" cy="526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15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BC755-F4DF-390F-77EA-C7D419C0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design pattern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2AC2B-D68E-B304-E50A-0CE907B88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Builder Design Pattern builds a complex object using many simple objects and a step-by-step approach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Process of constructing the complex object should be so generic that the same construction process can be used to create different representations of the same complex object.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449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C5030-CB69-7492-8AFA-2D14869E4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5490971"/>
            <a:ext cx="6962072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pic>
        <p:nvPicPr>
          <p:cNvPr id="4" name="Content Placeholder 3" descr="A diagram of a computer&#10;&#10;AI-generated content may be incorrect.">
            <a:extLst>
              <a:ext uri="{FF2B5EF4-FFF2-40B4-BE49-F238E27FC236}">
                <a16:creationId xmlns:a16="http://schemas.microsoft.com/office/drawing/2014/main" id="{88476861-D61B-3168-37E0-B948067AD3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86" b="18966"/>
          <a:stretch/>
        </p:blipFill>
        <p:spPr>
          <a:xfrm>
            <a:off x="478535" y="799219"/>
            <a:ext cx="11327549" cy="370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12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8CE4F-809C-D185-C4E6-F6DD5459D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Understand Builder Design Pattern: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A22FC4-8E4C-87A1-4960-A66ABC762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5342" y="467208"/>
            <a:ext cx="5819920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63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2E8E0-F960-6DE2-75EC-3898BAA2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 builder design output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D0D2DE-3CEA-4292-75B4-BE1C87674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1981" y="467208"/>
            <a:ext cx="5686641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485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98933-BAC2-0BF2-AA02-FEC605DCB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Patterns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641FF-A88F-0031-2713-17F928AE3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Patterns are reusable solutions to the problems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sed to solve the problems of Object Generation and Integration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210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CEB9-61D3-C978-4989-1C87DF7D8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– Builder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C9E92D-6713-949C-F915-29BA97D4D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7516" y="1825625"/>
            <a:ext cx="86569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2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CDFAA-FE32-4400-217A-DD893BB00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Design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5604F-1DA7-E760-D0FE-F5FF8F3DB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Structural Design Patterns simplify the design by identifying a simple way to manage the relationships between entities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real-time applications, sometimes we need to change the structure of a class or the relationship among the classes, but we don’t want this change to be affected by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76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10EEF-9820-5DD0-71A8-CAD76F650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A3A3A"/>
                </a:solidFill>
                <a:latin typeface="arial" panose="020B0604020202020204" pitchFamily="34" charset="0"/>
              </a:rPr>
              <a:t>L</a:t>
            </a:r>
            <a:r>
              <a:rPr lang="en-US" b="0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ist of Structural Design Patterns.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177BE-B545-36D5-C73F-A9056EE34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Adapter Pattern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Bridge Pattern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Composite Pattern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Decorator Pattern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Facade Pattern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Flyweight Pattern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Proxy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141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34420-6D4E-41B6-C075-6A1B811FC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Adapter Design Pattern?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A2D44-C183-DE35-A7B3-8ED315F85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allows objects with incompatible interfaces to work together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It acts as a bridge between two incompatible interfaces.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pattern is useful when you want to use existing classes, but their interfaces do not match the one you need.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114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4257E-1E2A-4AC7-89EC-1FB65C9C0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3E1C8F1-97F5-489C-8308-958F0965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96A93-13D7-0BCF-B33F-89592F574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" y="509587"/>
            <a:ext cx="7649239" cy="7429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 – Adapter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7486E8-2D3B-217A-FE1B-780A73772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972" y="2265736"/>
            <a:ext cx="10768181" cy="374194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EB62645-D4DA-4E99-8344-B1536F63D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488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79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0F1CA3-A217-D7F0-7768-82C65B276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343407"/>
            <a:ext cx="10905066" cy="417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630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4257E-1E2A-4AC7-89EC-1FB65C9C0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3E1C8F1-97F5-489C-8308-958F0965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B7BA5-F4C7-CF03-C439-242214BCF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" y="509587"/>
            <a:ext cx="7649239" cy="7429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 - Adapter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A41088-8966-3869-669A-76B22DD71D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937" y="1336432"/>
            <a:ext cx="11082474" cy="5345722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EB62645-D4DA-4E99-8344-B1536F63D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667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51E3BE-A053-6514-6953-BF8357957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arial" panose="020B0604020202020204" pitchFamily="34" charset="0"/>
              </a:rPr>
              <a:t>Bridge Design Pattern</a:t>
            </a:r>
            <a:endParaRPr lang="en-US" dirty="0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DA6F7-9B75-1E35-EDF0-5F00CF3AC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882" y="704504"/>
            <a:ext cx="9858236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49F41-56A2-04E7-A2BF-11487A274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 sz="1800" b="1" i="0">
                <a:effectLst/>
                <a:latin typeface="arial" panose="020B0604020202020204" pitchFamily="34" charset="0"/>
              </a:rPr>
              <a:t>Decouples an abstraction from its implementation so that the two can vary independently</a:t>
            </a:r>
          </a:p>
          <a:p>
            <a:endParaRPr lang="en-US" sz="1800" b="1">
              <a:latin typeface="arial" panose="020B0604020202020204" pitchFamily="34" charset="0"/>
            </a:endParaRPr>
          </a:p>
          <a:p>
            <a:r>
              <a:rPr lang="en-US" sz="1800" b="0" i="0">
                <a:effectLst/>
                <a:latin typeface="arial" panose="020B0604020202020204" pitchFamily="34" charset="0"/>
              </a:rPr>
              <a:t>This pattern involves an interface that acts as a bridge between the abstraction class and implementer classes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99989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E61B563-A4B2-5783-81AF-A2A053D74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352229"/>
            <a:ext cx="12192000" cy="1519356"/>
            <a:chOff x="0" y="-29768"/>
            <a:chExt cx="12202174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633BBC-8C60-7DC4-F0CC-CE3225109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CC98078-F2A2-725C-ED61-320B63B69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289101" y="-1429602"/>
              <a:ext cx="1507122" cy="4319024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CD4C03-24F0-57A9-530E-8F2ABABDC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880884" y="-2910652"/>
              <a:ext cx="1519356" cy="7281123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  <a:alpha val="70000"/>
                  </a:schemeClr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70CF86-550E-CD17-30B0-DDECD0DB1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9902"/>
            <a:ext cx="6924026" cy="913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Example – Bridge design pattern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C673D2-6FC4-53A3-04CB-B9FF567A0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772" b="10987"/>
          <a:stretch/>
        </p:blipFill>
        <p:spPr>
          <a:xfrm>
            <a:off x="1" y="10"/>
            <a:ext cx="12191998" cy="535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016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EA2FF-76E7-25B9-7C83-1B5CD84BE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Composite Design Pattern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AD038-0561-1FE1-8E92-D6BC0B6F1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Compose objects into tree structures to represent part-whole hierarchies. Composite lets clients treat individual objects and compositions of objects uniformly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77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D61EA-11BE-728C-7C04-7E53CAD1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Types of Design Patterns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53480-98D3-6FA7-D6DC-07C06792D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Gang of Four (GOF) categorized the Design Pattern into three main categories based on the three problem areas (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Object Creation and Initialization, Structural Changes of Classes and Interfaces, and the Relationship Between Classes and communication Between Objects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of software architecture. They are as follows</a:t>
            </a:r>
          </a:p>
          <a:p>
            <a:pPr algn="just" fontAlgn="base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FF"/>
                </a:solidFill>
                <a:effectLst/>
                <a:latin typeface="arial" panose="020B0604020202020204" pitchFamily="34" charset="0"/>
                <a:hlinkClick r:id="rId2"/>
              </a:rPr>
              <a:t>Creational Design Pattern</a:t>
            </a:r>
            <a:r>
              <a:rPr lang="en-US" b="0" i="0" dirty="0">
                <a:solidFill>
                  <a:srgbClr val="3A3A3A"/>
                </a:solidFill>
                <a:effectLst/>
                <a:latin typeface="-apple-system"/>
              </a:rPr>
              <a:t> (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Object Creation and Initialization</a:t>
            </a:r>
            <a:r>
              <a:rPr lang="en-US" b="0" i="0" dirty="0">
                <a:solidFill>
                  <a:srgbClr val="3A3A3A"/>
                </a:solidFill>
                <a:effectLst/>
                <a:latin typeface="-apple-system"/>
              </a:rPr>
              <a:t>)</a:t>
            </a:r>
          </a:p>
          <a:p>
            <a:pPr algn="just" fontAlgn="base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FF"/>
                </a:solidFill>
                <a:effectLst/>
                <a:latin typeface="arial" panose="020B0604020202020204" pitchFamily="34" charset="0"/>
                <a:hlinkClick r:id="rId3"/>
              </a:rPr>
              <a:t>Structural Design Pattern</a:t>
            </a:r>
            <a:r>
              <a:rPr lang="en-US" b="0" i="0" dirty="0">
                <a:solidFill>
                  <a:srgbClr val="0000FF"/>
                </a:solidFill>
                <a:effectLst/>
                <a:latin typeface="-apple-system"/>
              </a:rPr>
              <a:t> (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Structural Changes of Classes, and Interfaces, and the Relationship Between Classes</a:t>
            </a:r>
            <a:r>
              <a:rPr lang="en-US" b="0" i="0" dirty="0">
                <a:solidFill>
                  <a:srgbClr val="0000FF"/>
                </a:solidFill>
                <a:effectLst/>
                <a:latin typeface="-apple-system"/>
              </a:rPr>
              <a:t>)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FF"/>
                </a:solidFill>
                <a:effectLst/>
                <a:latin typeface="arial" panose="020B0604020202020204" pitchFamily="34" charset="0"/>
                <a:hlinkClick r:id="rId4"/>
              </a:rPr>
              <a:t>Behavioral Design Pattern</a:t>
            </a:r>
            <a:r>
              <a:rPr lang="en-US" b="0" i="0" dirty="0">
                <a:solidFill>
                  <a:srgbClr val="0000FF"/>
                </a:solidFill>
                <a:effectLst/>
                <a:latin typeface="-apple-system"/>
              </a:rPr>
              <a:t> (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Communication Between Objects</a:t>
            </a:r>
            <a:r>
              <a:rPr lang="en-US" b="0" i="0" dirty="0">
                <a:solidFill>
                  <a:srgbClr val="0000FF"/>
                </a:solidFill>
                <a:effectLst/>
                <a:latin typeface="-apple-system"/>
              </a:rPr>
              <a:t>)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93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B79326-B8A0-EE0C-8EF2-20BC6C6027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45" b="9420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063E8-042F-7967-DA08-C2D98A33A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043767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9C040-C81B-6BA1-47B9-F70B43B9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Implementation of Composite Design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4B0E7-7F97-1673-9D72-AF6919798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Component Interface: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Define an interface or abstract class for implementing the composites and leaf nodes.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Leaf: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Implement the component interface for the leaf nodes with no children.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Composite: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Implement the component interface and also include a collection of components. The composite object can add, remove, and access the child components.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Client Code: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The client works with all elements through the component interface.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690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6DE22-BDE3-B725-8278-0804C20E7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Decorator Design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55D81-FEE9-7E02-5CF3-069E132DC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llows us to dynamically add new functionalities to an existing object without altering or modifying its structure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his design pattern acts as a wrapper to the existing class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That means the Decorator Design Pattern dynamically changes the functionality of an object at runtime without impacting the existing functionality of the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719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012EA-6F39-2CF9-6EDE-E7A0E14B4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EEDDB8-1B5B-8611-2A1E-0482B1FA0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748" y="2315474"/>
            <a:ext cx="5131088" cy="3729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7C8B06-DA1A-170F-E5E7-084AC018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5044582" cy="39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7790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 descr="Real-time Example of Decorator Design Pattern in C#">
            <a:extLst>
              <a:ext uri="{FF2B5EF4-FFF2-40B4-BE49-F238E27FC236}">
                <a16:creationId xmlns:a16="http://schemas.microsoft.com/office/drawing/2014/main" id="{EF523A27-F9B7-01E8-62DB-814289DFDD23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556532" y="643467"/>
            <a:ext cx="11210925" cy="7448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E26C46-BE07-C00F-ED00-F7E691910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967" y="1388303"/>
            <a:ext cx="9624936" cy="514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178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C77CD-C336-87B5-D243-446C7F4AB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Implementing the Decorator Design Pattern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21A69-782A-E90B-EC46-777554972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 1: Creating the Car interface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 2: Creating Concrete Car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 3: Creating a Car Decorator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Step4: Creating Diesel Car Decorator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Step5: Creating Petrol Car Decorator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spcAft>
                <a:spcPts val="150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Step6: Client code</a:t>
            </a:r>
            <a:endParaRPr lang="en-US" b="1" i="0" dirty="0">
              <a:solidFill>
                <a:srgbClr val="3A3A3A"/>
              </a:solidFill>
              <a:effectLst/>
              <a:latin typeface="-apple-system"/>
            </a:endParaRP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837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E9A8F-2F88-9B16-C343-945786BD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– Decorator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384D74-2179-F76C-6E40-E33BCFB74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438" y="1324303"/>
            <a:ext cx="11656333" cy="516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45FB-3730-2DED-0D82-EE0208FE7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Advantages of Decorator Design Pattern: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07F24-7752-7C7C-EAFC-2969A184E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Flexibility: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Provides a more flexible way to add object responsibilities than static inheritance.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Dynamic Responsibilities: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You can add or remove responsibilities from an object at runtime.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Functionality Layering: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Allows for the layering of functionalities. Each decorator adds its behavior before and/or after delegating the task to the base component.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Single Responsibility Principle: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Promotes smaller, cohesive classes that each handle one responsibility.</a:t>
            </a:r>
            <a:endParaRPr lang="en-US" b="0" i="0" dirty="0">
              <a:solidFill>
                <a:srgbClr val="3A3A3A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6854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0ABE9-AFB7-3507-01B1-CF1BECE9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Proxy Design Pattern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4A8AE-7ECE-4BFC-F300-62C52BBA5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Proxy Design Pattern provides a surrogate (act on behalf of another) or placeholder for another object to control access to it</a:t>
            </a:r>
          </a:p>
          <a:p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proxy could interface with anything, such as a network connection, a large object in memory, a file, or other resources that are expensive or impossible to duplicate.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7295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B86C7-F1FB-3B31-E303-59B4980F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5074024"/>
            <a:ext cx="10109199" cy="5980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AC3772-DED3-55E0-18C0-106BB56CA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510"/>
          <a:stretch/>
        </p:blipFill>
        <p:spPr>
          <a:xfrm>
            <a:off x="20" y="-39"/>
            <a:ext cx="12191980" cy="417274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667AA61-5C27-F30F-D229-06CBE5709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1" y="4811517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731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9419-E0DB-D9BC-FA32-B1C167ED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Creational Design Patterns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514D-5E4E-AF40-3334-0D08A03FA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H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elps us to centralize the object creation and initialization logic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will create and initialize the appropriate object and return that object to the client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Then, the client can consume the object by calling the necessary methods and properties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client does not know how the object is created and initialized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682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0A94B-6588-DDA5-21AC-45598EC04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5074024"/>
            <a:ext cx="10109199" cy="5980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190A1C-3B34-4FB3-471E-3B05C77EF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3426" b="2067"/>
          <a:stretch/>
        </p:blipFill>
        <p:spPr>
          <a:xfrm>
            <a:off x="20" y="-39"/>
            <a:ext cx="12191980" cy="417274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67AA61-5C27-F30F-D229-06CBE5709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1" y="4811517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33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C51B4-2D5E-7B3A-78C9-DC1B20CE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914855"/>
            <a:ext cx="9144000" cy="7867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/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259C29-93C4-BBE9-25DC-515EB03D3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483" b="3938"/>
          <a:stretch/>
        </p:blipFill>
        <p:spPr>
          <a:xfrm>
            <a:off x="20" y="10"/>
            <a:ext cx="12191980" cy="460567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B7FB62D-DD5B-C587-F53F-679128D41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439" y="452577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474BA53-241B-ACB6-E742-B074F40EB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797B091-2608-7480-FE24-507CC5333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50317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99D9-D003-DEFB-D8C8-1B37E9CE3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6257"/>
            <a:ext cx="6926703" cy="8041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B4E9E5-AD31-0252-7A47-5948D8033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642" b="5217"/>
          <a:stretch/>
        </p:blipFill>
        <p:spPr>
          <a:xfrm>
            <a:off x="20" y="10"/>
            <a:ext cx="12191980" cy="527993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E76F6F3-F5F0-B26D-1B63-73AD0299B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51935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BC84BA2-BCC1-89D4-5592-8B2364E6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9C4FA24-7C12-A16B-31C2-89175017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92183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6F995-ECBE-1B67-6338-7136F8114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- Proxy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608239-A560-F8D2-718C-2FB7AB695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656" y="1576552"/>
            <a:ext cx="10956254" cy="486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367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616AA-1AB1-5968-DDAD-709A13D0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Facade Design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93200-0143-45E7-BDEA-F830E716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Facade Design Pattern states that you need to provide a unified interface to a set of interfaces in a subsystem. The Facade Design Pattern defines a higher-level interface that makes the subsystem easier to use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820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F72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266DDC-3E11-B448-CC38-A477F3FFB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38604"/>
            <a:ext cx="10905066" cy="278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008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58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06BDA7-AAF0-C9E2-1627-CE5BFA86F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38715"/>
            <a:ext cx="10905066" cy="338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5726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120B-A663-AA5E-3789-71E02EEC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- facade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C69CB6-6BB3-EA66-88CD-02E71C176B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619" y="2249164"/>
            <a:ext cx="11600762" cy="288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44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68EA0-B4DD-43CE-1B65-500B2C45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Creational Design Patterns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C71D6-CFE6-F72F-9D20-0517292C7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274BE"/>
                </a:solidFill>
                <a:effectLst/>
                <a:latin typeface="arial" panose="020B0604020202020204" pitchFamily="34" charset="0"/>
                <a:hlinkClick r:id="rId2"/>
              </a:rPr>
              <a:t>Singleton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r>
              <a:rPr lang="en-US" b="1" i="0" u="none" strike="noStrike" dirty="0">
                <a:solidFill>
                  <a:srgbClr val="0274BE"/>
                </a:solidFill>
                <a:effectLst/>
                <a:latin typeface="arial" panose="020B0604020202020204" pitchFamily="34" charset="0"/>
                <a:hlinkClick r:id="rId3"/>
              </a:rPr>
              <a:t>Factory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r>
              <a:rPr lang="en-US" b="1" i="0" u="none" strike="noStrike" dirty="0">
                <a:solidFill>
                  <a:srgbClr val="0274BE"/>
                </a:solidFill>
                <a:effectLst/>
                <a:latin typeface="arial" panose="020B0604020202020204" pitchFamily="34" charset="0"/>
                <a:hlinkClick r:id="rId4"/>
              </a:rPr>
              <a:t>Builder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r>
              <a:rPr lang="en-US" b="1" i="0" u="none" strike="noStrike" dirty="0">
                <a:solidFill>
                  <a:srgbClr val="0274BE"/>
                </a:solidFill>
                <a:effectLst/>
                <a:latin typeface="arial" panose="020B0604020202020204" pitchFamily="34" charset="0"/>
                <a:hlinkClick r:id="rId5"/>
              </a:rPr>
              <a:t>Prototype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r>
              <a:rPr lang="en-US" b="1" i="0" u="none" strike="noStrike" dirty="0">
                <a:solidFill>
                  <a:srgbClr val="3A3A3A"/>
                </a:solidFill>
                <a:effectLst/>
                <a:latin typeface="arial" panose="020B0604020202020204" pitchFamily="34" charset="0"/>
                <a:hlinkClick r:id="rId6"/>
              </a:rPr>
              <a:t>Abstract Factory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625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52036-9C47-D4AA-09CA-5ECFB9B1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b="1" i="0">
                <a:effectLst/>
                <a:latin typeface="arial" panose="020B0604020202020204" pitchFamily="34" charset="0"/>
              </a:rPr>
              <a:t>Singleton Pattern</a:t>
            </a:r>
            <a:endParaRPr lang="en-US" sz="540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7A987-5FA7-99AA-BC10-FE4FB2206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>
                <a:latin typeface="arial" panose="020B0604020202020204" pitchFamily="34" charset="0"/>
              </a:rPr>
              <a:t>U</a:t>
            </a:r>
            <a:r>
              <a:rPr lang="en-US" sz="2200" b="0" i="0">
                <a:effectLst/>
                <a:latin typeface="arial" panose="020B0604020202020204" pitchFamily="34" charset="0"/>
              </a:rPr>
              <a:t>sed to ensure that a class has only one instance and provides a global point of access to it.</a:t>
            </a:r>
          </a:p>
          <a:p>
            <a:r>
              <a:rPr lang="en-US" sz="2200">
                <a:latin typeface="arial" panose="020B0604020202020204" pitchFamily="34" charset="0"/>
              </a:rPr>
              <a:t>W</a:t>
            </a:r>
            <a:r>
              <a:rPr lang="en-US" sz="2200" b="0" i="0">
                <a:effectLst/>
                <a:latin typeface="arial" panose="020B0604020202020204" pitchFamily="34" charset="0"/>
              </a:rPr>
              <a:t>hen we need exactly one instance of a class to coordinate actions across the system</a:t>
            </a:r>
          </a:p>
          <a:p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D57696-090F-4806-31C8-0C6B10983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78700"/>
            <a:ext cx="6903720" cy="3900600"/>
          </a:xfrm>
          <a:prstGeom prst="rect">
            <a:avLst/>
          </a:prstGeom>
        </p:spPr>
      </p:pic>
      <p:sp>
        <p:nvSpPr>
          <p:cNvPr id="4" name="AutoShape 2" descr="Singleton Design Pattern in C#">
            <a:extLst>
              <a:ext uri="{FF2B5EF4-FFF2-40B4-BE49-F238E27FC236}">
                <a16:creationId xmlns:a16="http://schemas.microsoft.com/office/drawing/2014/main" id="{D0653D3C-DD92-5998-EAFA-88B03AD142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88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2F50C-2354-96C9-DC48-BABCFC80A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Characteristics of the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Singleto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4220A-EACC-0C7A-589B-6C8CB9352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Single Instance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Global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590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8113-868B-B8AE-5078-8B34AF8D8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Implementation steps of Singleton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130C7-4F87-B949-3620-9E826A255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Private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Parameterless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Constructor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Static Variable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Public Static Method or Property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346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1CC4-CB76-BA67-9D38-C2427C17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A3A3A"/>
                </a:solidFill>
                <a:effectLst/>
                <a:latin typeface="-apple-system"/>
              </a:rPr>
              <a:t>Factory Design Pattern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C7C1F-1289-0EBD-42EA-29B2DC1E8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3A3A3A"/>
                </a:solidFill>
                <a:latin typeface="arial" panose="020B0604020202020204" pitchFamily="34" charset="0"/>
              </a:rPr>
              <a:t>A</a:t>
            </a:r>
            <a:r>
              <a:rPr lang="en-US" b="1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 factory is an object used to create other objects. </a:t>
            </a:r>
          </a:p>
          <a:p>
            <a:r>
              <a:rPr lang="en-US" b="1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In technical terms, a factory is a class with a method. </a:t>
            </a:r>
          </a:p>
          <a:p>
            <a:r>
              <a:rPr lang="en-US" b="1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That method creates and returns</a:t>
            </a: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different objects based on the received input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9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1082</Words>
  <Application>Microsoft Office PowerPoint</Application>
  <PresentationFormat>Widescreen</PresentationFormat>
  <Paragraphs>121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-apple-system</vt:lpstr>
      <vt:lpstr>Aptos</vt:lpstr>
      <vt:lpstr>Aptos Display</vt:lpstr>
      <vt:lpstr>Arial</vt:lpstr>
      <vt:lpstr>Arial</vt:lpstr>
      <vt:lpstr>Calibri</vt:lpstr>
      <vt:lpstr>Office Theme</vt:lpstr>
      <vt:lpstr>Design Patterns</vt:lpstr>
      <vt:lpstr>What is Design Patterns ?</vt:lpstr>
      <vt:lpstr>Types of Design Patterns</vt:lpstr>
      <vt:lpstr>Creational Design Patterns</vt:lpstr>
      <vt:lpstr>Creational Design Patterns</vt:lpstr>
      <vt:lpstr>Singleton Pattern</vt:lpstr>
      <vt:lpstr>Key Characteristics of the Singleto</vt:lpstr>
      <vt:lpstr>Implementation steps of Singleton</vt:lpstr>
      <vt:lpstr>Factory Design Pattern</vt:lpstr>
      <vt:lpstr>Real-Time Example to Understand Factory Design Pattern </vt:lpstr>
      <vt:lpstr>Prototype Design Pattern</vt:lpstr>
      <vt:lpstr>Problem statement </vt:lpstr>
      <vt:lpstr>Prototype solution</vt:lpstr>
      <vt:lpstr>When to use prototype? </vt:lpstr>
      <vt:lpstr>PowerPoint Presentation</vt:lpstr>
      <vt:lpstr>Builder design pattern </vt:lpstr>
      <vt:lpstr>Process</vt:lpstr>
      <vt:lpstr>Understand Builder Design Pattern:</vt:lpstr>
      <vt:lpstr>Final builder design output</vt:lpstr>
      <vt:lpstr>UML – Builder design</vt:lpstr>
      <vt:lpstr>Structural Design patterns</vt:lpstr>
      <vt:lpstr>List of Structural Design Patterns.</vt:lpstr>
      <vt:lpstr>What is the Adapter Design Pattern?</vt:lpstr>
      <vt:lpstr>Example – Adapter design</vt:lpstr>
      <vt:lpstr>PowerPoint Presentation</vt:lpstr>
      <vt:lpstr>UML - Adapter</vt:lpstr>
      <vt:lpstr>Bridge Design Pattern</vt:lpstr>
      <vt:lpstr>Example – Bridge design pattern </vt:lpstr>
      <vt:lpstr>Composite Design Pattern</vt:lpstr>
      <vt:lpstr>Example</vt:lpstr>
      <vt:lpstr>Implementation of Composite Design Pattern</vt:lpstr>
      <vt:lpstr>Decorator Design Pattern</vt:lpstr>
      <vt:lpstr>Example</vt:lpstr>
      <vt:lpstr>Example</vt:lpstr>
      <vt:lpstr>Implementing the Decorator Design Pattern</vt:lpstr>
      <vt:lpstr>UML – Decorator design</vt:lpstr>
      <vt:lpstr>Advantages of Decorator Design Pattern:</vt:lpstr>
      <vt:lpstr>Proxy Design Pattern</vt:lpstr>
      <vt:lpstr>Example</vt:lpstr>
      <vt:lpstr>Example</vt:lpstr>
      <vt:lpstr>Example</vt:lpstr>
      <vt:lpstr>Example</vt:lpstr>
      <vt:lpstr>UML - Proxy</vt:lpstr>
      <vt:lpstr>Facade Design Pattern</vt:lpstr>
      <vt:lpstr>PowerPoint Presentation</vt:lpstr>
      <vt:lpstr>PowerPoint Presentation</vt:lpstr>
      <vt:lpstr>UML - facade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Ganesan Perumalsamy (Credera)</dc:creator>
  <cp:lastModifiedBy>Ganesan Perumalsamy (Credera)</cp:lastModifiedBy>
  <cp:revision>6</cp:revision>
  <dcterms:created xsi:type="dcterms:W3CDTF">2025-04-01T08:17:52Z</dcterms:created>
  <dcterms:modified xsi:type="dcterms:W3CDTF">2025-04-03T08:40:28Z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e19d756-792e-42a1-bcad-4cb9051ddd2d_Enabled">
    <vt:lpwstr>true</vt:lpwstr>
  </property>
  <property fmtid="{D5CDD505-2E9C-101B-9397-08002B2CF9AE}" pid="3" name="MSIP_Label_8e19d756-792e-42a1-bcad-4cb9051ddd2d_SetDate">
    <vt:lpwstr>2025-04-01T08:31:21Z</vt:lpwstr>
  </property>
  <property fmtid="{D5CDD505-2E9C-101B-9397-08002B2CF9AE}" pid="4" name="MSIP_Label_8e19d756-792e-42a1-bcad-4cb9051ddd2d_Method">
    <vt:lpwstr>Standard</vt:lpwstr>
  </property>
  <property fmtid="{D5CDD505-2E9C-101B-9397-08002B2CF9AE}" pid="5" name="MSIP_Label_8e19d756-792e-42a1-bcad-4cb9051ddd2d_Name">
    <vt:lpwstr>Confidential</vt:lpwstr>
  </property>
  <property fmtid="{D5CDD505-2E9C-101B-9397-08002B2CF9AE}" pid="6" name="MSIP_Label_8e19d756-792e-42a1-bcad-4cb9051ddd2d_SiteId">
    <vt:lpwstr>41eb501a-f671-4ce0-a5bf-b64168c3705f</vt:lpwstr>
  </property>
  <property fmtid="{D5CDD505-2E9C-101B-9397-08002B2CF9AE}" pid="7" name="MSIP_Label_8e19d756-792e-42a1-bcad-4cb9051ddd2d_ActionId">
    <vt:lpwstr>fda2f072-4a8a-419e-b9db-a87d576c059e</vt:lpwstr>
  </property>
  <property fmtid="{D5CDD505-2E9C-101B-9397-08002B2CF9AE}" pid="8" name="MSIP_Label_8e19d756-792e-42a1-bcad-4cb9051ddd2d_ContentBits">
    <vt:lpwstr>2</vt:lpwstr>
  </property>
  <property fmtid="{D5CDD505-2E9C-101B-9397-08002B2CF9AE}" pid="9" name="MSIP_Label_8e19d756-792e-42a1-bcad-4cb9051ddd2d_Tag">
    <vt:lpwstr>10, 3, 0, 1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Confidential - Not for Public Consumption or Distribution</vt:lpwstr>
  </property>
</Properties>
</file>

<file path=docProps/thumbnail.jpeg>
</file>